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076137739" r:id="rId6"/>
    <p:sldId id="2076137740" r:id="rId7"/>
    <p:sldId id="257" r:id="rId8"/>
    <p:sldId id="2076137737" r:id="rId9"/>
    <p:sldId id="258" r:id="rId10"/>
    <p:sldId id="261" r:id="rId11"/>
    <p:sldId id="263" r:id="rId12"/>
    <p:sldId id="262" r:id="rId13"/>
    <p:sldId id="264" r:id="rId14"/>
    <p:sldId id="259" r:id="rId15"/>
    <p:sldId id="266" r:id="rId16"/>
    <p:sldId id="265" r:id="rId17"/>
    <p:sldId id="267" r:id="rId18"/>
    <p:sldId id="2076137722" r:id="rId19"/>
    <p:sldId id="299" r:id="rId20"/>
    <p:sldId id="2076137724" r:id="rId21"/>
    <p:sldId id="2076137723" r:id="rId22"/>
    <p:sldId id="2076137726" r:id="rId23"/>
    <p:sldId id="2076137727" r:id="rId24"/>
    <p:sldId id="2076137728" r:id="rId25"/>
    <p:sldId id="2076137725" r:id="rId26"/>
    <p:sldId id="2076137730" r:id="rId27"/>
    <p:sldId id="2076137736" r:id="rId28"/>
    <p:sldId id="2076137732" r:id="rId29"/>
    <p:sldId id="2076137731" r:id="rId30"/>
    <p:sldId id="2076137735" r:id="rId31"/>
    <p:sldId id="2076137734" r:id="rId32"/>
    <p:sldId id="2076137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474"/>
    <a:srgbClr val="0B8D96"/>
    <a:srgbClr val="008C96"/>
    <a:srgbClr val="D25E15"/>
    <a:srgbClr val="8F1760"/>
    <a:srgbClr val="3CAD2C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2995" autoAdjust="0"/>
  </p:normalViewPr>
  <p:slideViewPr>
    <p:cSldViewPr snapToGrid="0" snapToObjects="1">
      <p:cViewPr varScale="1">
        <p:scale>
          <a:sx n="100" d="100"/>
          <a:sy n="10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D9EE-E1D7-C040-B526-FABE0E853500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D647-682E-D549-94B9-A9C1B607B7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689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D647-682E-D549-94B9-A9C1B607B7B5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681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242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360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81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89FA7-4E80-4D6D-9BF0-AAE987EC7D12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234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D647-682E-D549-94B9-A9C1B607B7B5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04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D647-682E-D549-94B9-A9C1B607B7B5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219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58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040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00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73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72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239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00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219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49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330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70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1397-5329-EB46-B67A-1258872A8DB5}" type="datetimeFigureOut">
              <a:rPr lang="en-IE" smtClean="0"/>
              <a:t>15/04/2021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BED7-5BD3-8F4E-B253-74DBB84346D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754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eirgrid.i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mailto:consult@eirgrid.i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1533C0-6EBE-394E-A13B-672B3EF3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C9B201-F225-7D40-A3E4-6FDE70286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FEBFA-06FA-B143-9C27-B57B9EC7752C}"/>
              </a:ext>
            </a:extLst>
          </p:cNvPr>
          <p:cNvSpPr txBox="1"/>
          <p:nvPr/>
        </p:nvSpPr>
        <p:spPr>
          <a:xfrm>
            <a:off x="4885899" y="2320119"/>
            <a:ext cx="507696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5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Shaping our electricity future</a:t>
            </a:r>
          </a:p>
          <a:p>
            <a:pPr>
              <a:lnSpc>
                <a:spcPts val="2200"/>
              </a:lnSpc>
            </a:pPr>
            <a:r>
              <a:rPr lang="en-IE" sz="2000" b="1" dirty="0">
                <a:solidFill>
                  <a:srgbClr val="C9B474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Preparing for at least</a:t>
            </a:r>
          </a:p>
          <a:p>
            <a:pPr>
              <a:lnSpc>
                <a:spcPts val="2200"/>
              </a:lnSpc>
            </a:pPr>
            <a:r>
              <a:rPr lang="en-IE" sz="2000" b="1" dirty="0">
                <a:solidFill>
                  <a:srgbClr val="C9B474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70% clean electricity by 2030</a:t>
            </a:r>
            <a:endParaRPr lang="en-IE" sz="2000" dirty="0">
              <a:solidFill>
                <a:srgbClr val="C9B474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94479E-924B-704B-BC3A-A259A208EE28}"/>
              </a:ext>
            </a:extLst>
          </p:cNvPr>
          <p:cNvSpPr/>
          <p:nvPr/>
        </p:nvSpPr>
        <p:spPr>
          <a:xfrm>
            <a:off x="14364172" y="1016062"/>
            <a:ext cx="961465" cy="721099"/>
          </a:xfrm>
          <a:prstGeom prst="rect">
            <a:avLst/>
          </a:prstGeom>
          <a:solidFill>
            <a:srgbClr val="B412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023EDB-10B9-074C-A80C-B41CEDE54731}"/>
              </a:ext>
            </a:extLst>
          </p:cNvPr>
          <p:cNvSpPr/>
          <p:nvPr/>
        </p:nvSpPr>
        <p:spPr>
          <a:xfrm>
            <a:off x="14364172" y="1860252"/>
            <a:ext cx="961465" cy="721099"/>
          </a:xfrm>
          <a:prstGeom prst="rect">
            <a:avLst/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9783B0-C306-6A45-B098-CFC9B64714D2}"/>
              </a:ext>
            </a:extLst>
          </p:cNvPr>
          <p:cNvSpPr/>
          <p:nvPr/>
        </p:nvSpPr>
        <p:spPr>
          <a:xfrm>
            <a:off x="14371471" y="171870"/>
            <a:ext cx="961465" cy="721099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0B10BC-E8FA-0142-AEAD-0A5D2D2BEF19}"/>
              </a:ext>
            </a:extLst>
          </p:cNvPr>
          <p:cNvSpPr/>
          <p:nvPr/>
        </p:nvSpPr>
        <p:spPr>
          <a:xfrm>
            <a:off x="14364172" y="2704442"/>
            <a:ext cx="961465" cy="721099"/>
          </a:xfrm>
          <a:prstGeom prst="rect">
            <a:avLst/>
          </a:prstGeom>
          <a:solidFill>
            <a:srgbClr val="C54D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C1A311-A686-5D48-9DF6-94A8FAFFD5EB}"/>
              </a:ext>
            </a:extLst>
          </p:cNvPr>
          <p:cNvSpPr/>
          <p:nvPr/>
        </p:nvSpPr>
        <p:spPr>
          <a:xfrm>
            <a:off x="13256548" y="-1088141"/>
            <a:ext cx="1450854" cy="1088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2BF315E-89BB-A14B-B8D9-2D7593DEF1D1}"/>
              </a:ext>
            </a:extLst>
          </p:cNvPr>
          <p:cNvSpPr/>
          <p:nvPr/>
        </p:nvSpPr>
        <p:spPr>
          <a:xfrm>
            <a:off x="14364172" y="3548633"/>
            <a:ext cx="961465" cy="721099"/>
          </a:xfrm>
          <a:prstGeom prst="rect">
            <a:avLst/>
          </a:prstGeom>
          <a:solidFill>
            <a:srgbClr val="F6A9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918D3C-3564-6D44-BFAC-025FC5C547B9}"/>
              </a:ext>
            </a:extLst>
          </p:cNvPr>
          <p:cNvSpPr/>
          <p:nvPr/>
        </p:nvSpPr>
        <p:spPr>
          <a:xfrm>
            <a:off x="14364172" y="4392823"/>
            <a:ext cx="961465" cy="721099"/>
          </a:xfrm>
          <a:prstGeom prst="rect">
            <a:avLst/>
          </a:prstGeom>
          <a:solidFill>
            <a:srgbClr val="157C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EF22801-5CB6-484F-B973-3F56D6220FA4}"/>
              </a:ext>
            </a:extLst>
          </p:cNvPr>
          <p:cNvSpPr/>
          <p:nvPr/>
        </p:nvSpPr>
        <p:spPr>
          <a:xfrm>
            <a:off x="14364172" y="5237014"/>
            <a:ext cx="961465" cy="721099"/>
          </a:xfrm>
          <a:prstGeom prst="rect">
            <a:avLst/>
          </a:prstGeom>
          <a:solidFill>
            <a:srgbClr val="0E54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24C9B6-6E22-3E43-A366-29B91DBE85FD}"/>
              </a:ext>
            </a:extLst>
          </p:cNvPr>
          <p:cNvSpPr/>
          <p:nvPr/>
        </p:nvSpPr>
        <p:spPr>
          <a:xfrm>
            <a:off x="14927448" y="-1088141"/>
            <a:ext cx="1450854" cy="1088141"/>
          </a:xfrm>
          <a:prstGeom prst="rect">
            <a:avLst/>
          </a:prstGeom>
          <a:solidFill>
            <a:srgbClr val="C8B4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AA2A5C-779E-8A4B-9655-9556AB05EF78}"/>
              </a:ext>
            </a:extLst>
          </p:cNvPr>
          <p:cNvSpPr/>
          <p:nvPr/>
        </p:nvSpPr>
        <p:spPr>
          <a:xfrm>
            <a:off x="12648728" y="4392823"/>
            <a:ext cx="961465" cy="721099"/>
          </a:xfrm>
          <a:prstGeom prst="rect">
            <a:avLst/>
          </a:prstGeom>
          <a:solidFill>
            <a:srgbClr val="81B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A51E356-4B5D-D649-B4C6-0FBEE6C442B9}"/>
              </a:ext>
            </a:extLst>
          </p:cNvPr>
          <p:cNvSpPr/>
          <p:nvPr/>
        </p:nvSpPr>
        <p:spPr>
          <a:xfrm>
            <a:off x="12648728" y="5237014"/>
            <a:ext cx="961465" cy="721099"/>
          </a:xfrm>
          <a:prstGeom prst="rect">
            <a:avLst/>
          </a:prstGeom>
          <a:solidFill>
            <a:srgbClr val="006F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1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1C718B-39D5-3545-9FF4-33131416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14" y="201169"/>
            <a:ext cx="5098953" cy="6510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0D9984D-48AB-C94C-9E24-B8259A10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9828" y="97245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6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3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66D6DD-B528-7B48-81E3-58DDF2CA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2814" y="201169"/>
            <a:ext cx="5098953" cy="6510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0D9984D-48AB-C94C-9E24-B8259A10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9828" y="97245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2D341A-D351-494D-A076-E0F32A2FBC80}"/>
              </a:ext>
            </a:extLst>
          </p:cNvPr>
          <p:cNvSpPr txBox="1"/>
          <p:nvPr/>
        </p:nvSpPr>
        <p:spPr>
          <a:xfrm>
            <a:off x="275770" y="1982123"/>
            <a:ext cx="376869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More electricity will be carried across this grid than ever before, and most of this power will come from renewable sources.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 grid needs to carry at least</a:t>
            </a:r>
            <a:b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10 GW more renewable electricity by 2030 – double 2020 levels.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Power output from renewable sources depends on the weather.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Renewable electricity is typically generated far away from where most electricity is used.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xmlns="" id="{FF069F0E-0DEC-7246-986D-96857C81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7551">
            <a:off x="7983075" y="206149"/>
            <a:ext cx="1830191" cy="14820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5FD44F7-D627-C54E-88AC-B82640A28C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25504" y="305414"/>
            <a:ext cx="837276" cy="899759"/>
          </a:xfrm>
          <a:prstGeom prst="rect">
            <a:avLst/>
          </a:prstGeom>
        </p:spPr>
      </p:pic>
      <p:pic>
        <p:nvPicPr>
          <p:cNvPr id="22" name="Picture 21" descr="Shape, arrow&#10;&#10;Description automatically generated">
            <a:extLst>
              <a:ext uri="{FF2B5EF4-FFF2-40B4-BE49-F238E27FC236}">
                <a16:creationId xmlns:a16="http://schemas.microsoft.com/office/drawing/2014/main" xmlns="" id="{E6B2DD5C-805C-EC45-9BA3-0556217C9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6425">
            <a:off x="7258069" y="1295386"/>
            <a:ext cx="1830191" cy="1482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5A117A-417E-CB4D-8DBC-D72774CD66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81850" y="1281428"/>
            <a:ext cx="837276" cy="899759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xmlns="" id="{E2D760E2-F3E1-0043-84BE-8982A4491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83571">
            <a:off x="7062477" y="3097871"/>
            <a:ext cx="1830191" cy="1482057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xmlns="" id="{782DC6E6-CFD5-7A44-A0E1-6FDB4DE63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31646">
            <a:off x="6269889" y="4742260"/>
            <a:ext cx="1830191" cy="14820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3DC576F-64DE-9A4D-B8DA-640B5AA842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10333" y="5471042"/>
            <a:ext cx="837276" cy="899759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xmlns="" id="{9483A079-86ED-EA4D-96DD-D1D42205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78207">
            <a:off x="8011323" y="4070914"/>
            <a:ext cx="1830191" cy="1482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7E6563-688C-D549-B5F4-7D98E0D29A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54823" y="3497234"/>
            <a:ext cx="837276" cy="8997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B2BD33A-DE8F-EF43-8547-763FD3F981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45107" y="4554035"/>
            <a:ext cx="1023806" cy="10238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18B1372-EF8A-B643-9E44-8D61888991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201182" y="3591961"/>
            <a:ext cx="837276" cy="8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1" y="3471116"/>
            <a:ext cx="618412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To achieve at least 70% clean electricity by 2030, we need to make the grid stronger and more flexible.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b="1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should we achieve this goal?</a:t>
            </a: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sz="4000" dirty="0">
                <a:solidFill>
                  <a:srgbClr val="777776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Four draft approaches to reach 70% by 2030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F4034-D5A5-8B44-BA6E-6B6CC5BF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32" y="2027700"/>
            <a:ext cx="11348746" cy="304346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7C4BD988-B4A8-1D4C-8785-371B9CB2F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62" y="5399711"/>
            <a:ext cx="2718077" cy="1032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FF0857-6CA0-E840-A93D-852B40CF3AB2}"/>
              </a:ext>
            </a:extLst>
          </p:cNvPr>
          <p:cNvSpPr txBox="1"/>
          <p:nvPr/>
        </p:nvSpPr>
        <p:spPr>
          <a:xfrm>
            <a:off x="3337025" y="5629019"/>
            <a:ext cx="326255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Our final plan will include elements of all approaches, strongly led by one of them.</a:t>
            </a:r>
          </a:p>
        </p:txBody>
      </p:sp>
    </p:spTree>
    <p:extLst>
      <p:ext uri="{BB962C8B-B14F-4D97-AF65-F5344CB8AC3E}">
        <p14:creationId xmlns:p14="http://schemas.microsoft.com/office/powerpoint/2010/main" val="5222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7E4DE3-B871-AC4F-8BC1-068D9F1B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r="-1195"/>
          <a:stretch/>
        </p:blipFill>
        <p:spPr>
          <a:xfrm>
            <a:off x="251790" y="0"/>
            <a:ext cx="1179443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28F94-B3E3-7748-906E-B9C0843AB0A2}"/>
              </a:ext>
            </a:extLst>
          </p:cNvPr>
          <p:cNvSpPr txBox="1"/>
          <p:nvPr/>
        </p:nvSpPr>
        <p:spPr>
          <a:xfrm>
            <a:off x="6299419" y="1496057"/>
            <a:ext cx="5521521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Partners for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2ABC4D-91B9-144B-83CB-3BD3306C3CA4}"/>
              </a:ext>
            </a:extLst>
          </p:cNvPr>
          <p:cNvSpPr txBox="1"/>
          <p:nvPr/>
        </p:nvSpPr>
        <p:spPr>
          <a:xfrm>
            <a:off x="6053720" y="2278258"/>
            <a:ext cx="414535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 goal of 70% by 2030 is driven by government policy.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Achieving this goal will need flexibility and innovation right across the electricity sector.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Some of the approaches depend on the actions of stakeholders to succeed.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All approaches need timely public consent – which is why we’re consulting so extensively.</a:t>
            </a:r>
          </a:p>
        </p:txBody>
      </p:sp>
    </p:spTree>
    <p:extLst>
      <p:ext uri="{BB962C8B-B14F-4D97-AF65-F5344CB8AC3E}">
        <p14:creationId xmlns:p14="http://schemas.microsoft.com/office/powerpoint/2010/main" val="6853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8834C1-DC61-094B-A61D-4C9FEEED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7" y="2649565"/>
            <a:ext cx="5120370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Government policies would determine the best location of new renewable generation.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Preferred locations will consider the strength of the existing grid and the local demand.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Likely to lead to more offshore wind generation close to major cities, with less need for new onshore renewable generation.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around 38 Projects / €0.7bn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4.5 GW offshore wind (east coast)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1 GW solar energy and inland wind farms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3CAD2C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Highly likely to succeed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en-IE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5242879-1DD2-3A41-AA97-7CCA80117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60" b="48158"/>
          <a:stretch/>
        </p:blipFill>
        <p:spPr>
          <a:xfrm>
            <a:off x="-249628" y="695442"/>
            <a:ext cx="7176093" cy="20057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8431E2-BC09-BD43-B147-84DF30F12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916BD9-2206-1747-9BD5-6E4B32E3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36A74CCB-53F8-B64B-972D-A3ECED646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97" r="49425"/>
          <a:stretch/>
        </p:blipFill>
        <p:spPr>
          <a:xfrm>
            <a:off x="-255679" y="797169"/>
            <a:ext cx="7340374" cy="200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8" y="2649565"/>
            <a:ext cx="4934838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Continue to connect new sources of renewable electricity in any location that developers request.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This will create a need for a very large number of grid development projects – that cannot be delivered for many years after 2030. 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This approach would also see more power being generated than can be used.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over 77 Projects / €1.9bn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 GW from inland wind farms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2 GW each from solar and offshore wind</a:t>
            </a:r>
            <a:endParaRPr lang="en-US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8F1760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Highly unlikely to succeed.</a:t>
            </a:r>
            <a:endParaRPr lang="en-US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7EBA2D-9961-0C42-8AC4-95118B7C7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7601E4E-9C66-6E46-9E27-ED0CB4D6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7" y="2649565"/>
            <a:ext cx="5194913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Use innovative ways to move clean electricity from the west coast to the east coast.</a:t>
            </a: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This will involve isolated underground cables carrying high voltage direct current – directly from renewable sources to east cost cities. </a:t>
            </a: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These cables would not integrate with the rest of the grid. They need large, expensive and complex converter stations at both ends of each cable.</a:t>
            </a: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over 46 Projects / €1.5bn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 GW from inland wind farms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2 GW each from solar and offshore wind</a:t>
            </a: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D25E15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Very challenging to complete in time.</a:t>
            </a: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4400" indent="-28440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1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BA96CE-1CAB-C44B-8B1E-03C6B5DA0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29" t="1225" r="496" b="49064"/>
          <a:stretch/>
        </p:blipFill>
        <p:spPr>
          <a:xfrm>
            <a:off x="-266830" y="741414"/>
            <a:ext cx="7340374" cy="1934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407BFBD-8032-AD49-88C1-FFDAC5A35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E068257-5920-D64D-A550-CC8FD989C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BA96CE-1CAB-C44B-8B1E-03C6B5DA0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46" t="49081" r="379" b="1208"/>
          <a:stretch/>
        </p:blipFill>
        <p:spPr>
          <a:xfrm>
            <a:off x="-249897" y="809146"/>
            <a:ext cx="7340374" cy="1934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ACB51E2-85D6-D34B-ACA0-20E04C906D70}"/>
              </a:ext>
            </a:extLst>
          </p:cNvPr>
          <p:cNvSpPr txBox="1">
            <a:spLocks/>
          </p:cNvSpPr>
          <p:nvPr/>
        </p:nvSpPr>
        <p:spPr>
          <a:xfrm>
            <a:off x="1624987" y="2649565"/>
            <a:ext cx="5067361" cy="3695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Government policies would determine the best location for large-scale electricity users. These users, such as data centers, could use 27% of all the electricity on the grid by 2030.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This means new high-demand customers would locate closer to sources of renewable electricity, and where the grid is already strong.</a:t>
            </a: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Requires over 41 Projects / €0.5bn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4 GW from inland wind farms</a:t>
            </a:r>
            <a:b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2 GW each from solar and offshore wind</a:t>
            </a:r>
            <a:endParaRPr lang="en-US" sz="1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8C96"/>
                </a:solidFill>
                <a:latin typeface="Franklin Gothic Demi" panose="020B0603020102020204" pitchFamily="34" charset="0"/>
                <a:cs typeface="Arial" panose="020B0604020202020204" pitchFamily="34" charset="0"/>
              </a:rPr>
              <a:t>Requires large electricity users to locate in preferred locations to succeed. </a:t>
            </a:r>
            <a:endParaRPr lang="en-US" sz="1800" dirty="0">
              <a:solidFill>
                <a:srgbClr val="008C96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6E3C8F-C21F-844C-B6EA-94E2D5947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84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do these different approaches compare?</a:t>
            </a:r>
          </a:p>
        </p:txBody>
      </p:sp>
    </p:spTree>
    <p:extLst>
      <p:ext uri="{BB962C8B-B14F-4D97-AF65-F5344CB8AC3E}">
        <p14:creationId xmlns:p14="http://schemas.microsoft.com/office/powerpoint/2010/main" val="28819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4096758"/>
            <a:ext cx="717874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EirGrid operates and develops the electricity grid in Ireland. We send power from where it is generated to where it is needed.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must change to reach at least 70% by 2030?</a:t>
            </a:r>
          </a:p>
        </p:txBody>
      </p:sp>
    </p:spTree>
    <p:extLst>
      <p:ext uri="{BB962C8B-B14F-4D97-AF65-F5344CB8AC3E}">
        <p14:creationId xmlns:p14="http://schemas.microsoft.com/office/powerpoint/2010/main" val="10344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must change to reach at least 70% by 2030?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22C175-841C-4E41-9558-7F4BC6F128D3}"/>
              </a:ext>
            </a:extLst>
          </p:cNvPr>
          <p:cNvSpPr txBox="1"/>
          <p:nvPr/>
        </p:nvSpPr>
        <p:spPr>
          <a:xfrm>
            <a:off x="5517540" y="1798816"/>
            <a:ext cx="5521521" cy="69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2400" dirty="0">
                <a:solidFill>
                  <a:srgbClr val="C9B474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operate the electricity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49BB0-C24B-0B4B-B7C6-3B3758107705}"/>
              </a:ext>
            </a:extLst>
          </p:cNvPr>
          <p:cNvSpPr txBox="1"/>
          <p:nvPr/>
        </p:nvSpPr>
        <p:spPr>
          <a:xfrm>
            <a:off x="5271840" y="2488251"/>
            <a:ext cx="6310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Many technical issues to run the grid when most power comes from renewable sources.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Principal challenge: electricity generated from renewable sources has a different frequency to electricity generated from burning fossil fuels.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Overriding goal is to ensure your supply of electricity remains secure and stable.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New technical solutions, policies and tools needed.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Consulting with electricity sector to find the best response.</a:t>
            </a:r>
          </a:p>
        </p:txBody>
      </p:sp>
    </p:spTree>
    <p:extLst>
      <p:ext uri="{BB962C8B-B14F-4D97-AF65-F5344CB8AC3E}">
        <p14:creationId xmlns:p14="http://schemas.microsoft.com/office/powerpoint/2010/main" val="11016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566367"/>
            <a:ext cx="11801664" cy="7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must change to reach at least 70% by 2030?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22C175-841C-4E41-9558-7F4BC6F128D3}"/>
              </a:ext>
            </a:extLst>
          </p:cNvPr>
          <p:cNvSpPr txBox="1"/>
          <p:nvPr/>
        </p:nvSpPr>
        <p:spPr>
          <a:xfrm>
            <a:off x="5517540" y="1586782"/>
            <a:ext cx="5521521" cy="69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2400" dirty="0">
                <a:solidFill>
                  <a:srgbClr val="0B8D9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we run the electricity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49BB0-C24B-0B4B-B7C6-3B3758107705}"/>
              </a:ext>
            </a:extLst>
          </p:cNvPr>
          <p:cNvSpPr txBox="1"/>
          <p:nvPr/>
        </p:nvSpPr>
        <p:spPr>
          <a:xfrm>
            <a:off x="5271840" y="2276217"/>
            <a:ext cx="631056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don’t generate electricity – we operate all-island markets that allow generators compete to supply power.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These markets are subject to regulatory rules, largely driven to the goal of achieving the lowest possible price.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Lowest possible price for renewable electricity is much lower than fossil-fuel generation: This model will not sustain the cost of developing new sources of clean electricity.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The markets also need to fund investment in technical solutions to maintain the resilience of the electricity system when there is less wind or sun.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Consulting with electricity sector to find the best response.</a:t>
            </a:r>
          </a:p>
        </p:txBody>
      </p:sp>
    </p:spTree>
    <p:extLst>
      <p:ext uri="{BB962C8B-B14F-4D97-AF65-F5344CB8AC3E}">
        <p14:creationId xmlns:p14="http://schemas.microsoft.com/office/powerpoint/2010/main" val="26737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69" y="3471116"/>
            <a:ext cx="869873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Our four draft approaches to reaching at least 70% by 2030 are open for consultation. Your views will shape our final plans at the end of this year.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464530" y="857915"/>
            <a:ext cx="632990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Our plans to hear </a:t>
            </a:r>
            <a:b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the views of stakeholders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49BB0-C24B-0B4B-B7C6-3B3758107705}"/>
              </a:ext>
            </a:extLst>
          </p:cNvPr>
          <p:cNvSpPr txBox="1"/>
          <p:nvPr/>
        </p:nvSpPr>
        <p:spPr>
          <a:xfrm>
            <a:off x="5271840" y="1984670"/>
            <a:ext cx="5753969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with Irish Rural Link to host workshops for communities across Ireland.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with Chambers Ireland to host workshops for businesses across Ireland.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with the National Youth Council of Ireland to host a Youth Assembly for future electricity consumers.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Hosting an Industry Forum for generation companies and developers, large energy users and suppliers.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Hosting a Civic Society Forum including  academia, agriculture, community, environment, sustainable development and social justice.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will also be hosting a public forum, like the Citizens’ Assemblies run by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1021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528698" y="1419389"/>
            <a:ext cx="63299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your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49BB0-C24B-0B4B-B7C6-3B3758107705}"/>
              </a:ext>
            </a:extLst>
          </p:cNvPr>
          <p:cNvSpPr txBox="1"/>
          <p:nvPr/>
        </p:nvSpPr>
        <p:spPr>
          <a:xfrm>
            <a:off x="5271838" y="2429512"/>
            <a:ext cx="5753969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Onshore wind and solar PV connections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Celtic Interconnector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Future of </a:t>
            </a:r>
            <a:r>
              <a:rPr lang="en-IE" b="1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Moneypoint</a:t>
            </a:r>
            <a:endParaRPr lang="en-IE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464530" y="1719307"/>
            <a:ext cx="63299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to submit your 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49BB0-C24B-0B4B-B7C6-3B3758107705}"/>
              </a:ext>
            </a:extLst>
          </p:cNvPr>
          <p:cNvSpPr txBox="1"/>
          <p:nvPr/>
        </p:nvSpPr>
        <p:spPr>
          <a:xfrm>
            <a:off x="5271840" y="2395488"/>
            <a:ext cx="575396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Complete the survey or make a submission to the </a:t>
            </a: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Public Consultation </a:t>
            </a: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at: </a:t>
            </a: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  <a:hlinkClick r:id="rId3"/>
              </a:rPr>
              <a:t>https://consult.eirgrid.ie/</a:t>
            </a:r>
            <a:endParaRPr lang="en-IE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Send an email to </a:t>
            </a: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  <a:hlinkClick r:id="rId4"/>
              </a:rPr>
              <a:t>consult@eirgrid.ie</a:t>
            </a:r>
            <a:endParaRPr lang="en-IE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Send your submission by post:</a:t>
            </a:r>
            <a:b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Shaping our Electricity Future</a:t>
            </a:r>
            <a:b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EirGrid, Freepost FDN 5312</a:t>
            </a:r>
            <a:b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160 Shelbourne Road</a:t>
            </a:r>
            <a:b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dirty="0">
                <a:latin typeface="Franklin Gothic Medium" panose="020B0603020102020204" pitchFamily="34" charset="0"/>
                <a:cs typeface="Arial" panose="020B0604020202020204" pitchFamily="34" charset="0"/>
              </a:rPr>
              <a:t>Ballsbridge, D04 FW28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Deadline is 12 noon on 14 June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70A654-C7A8-BC4A-9242-74D6AEA98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00" r="-4095"/>
          <a:stretch/>
        </p:blipFill>
        <p:spPr>
          <a:xfrm>
            <a:off x="0" y="440871"/>
            <a:ext cx="5892608" cy="60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69" y="3471116"/>
            <a:ext cx="789366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With your help, we can continue to lead the world in how much of our electricity comes from clean, renewable sources.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69" y="2943578"/>
            <a:ext cx="71805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 can make a meaningful difference to a global crisis, but it will mean embracing and accepting change. There may be local impacts, but they will benefit us all for generations.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69" y="3471116"/>
            <a:ext cx="7848807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We are committed to a </a:t>
            </a:r>
            <a:b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collective and collaborative form of decision-making. We want to hear from you to shape our final plans.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17F8C-D031-464E-86DB-B6AEE332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464530" y="1194799"/>
            <a:ext cx="627829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Introduction to EirGrid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49BB0-C24B-0B4B-B7C6-3B3758107705}"/>
              </a:ext>
            </a:extLst>
          </p:cNvPr>
          <p:cNvSpPr txBox="1"/>
          <p:nvPr/>
        </p:nvSpPr>
        <p:spPr>
          <a:xfrm>
            <a:off x="5191628" y="1872376"/>
            <a:ext cx="6567235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are owned by the Irish Government, and we are a regulated utility. This means we operate solely for the benefit of the electricity user.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do not generate electricity – we bring it from generators across the grid.  We also operate some interconnectors with neighbouring electricity grids.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run the wholesale electricity market. This ensures electricity is always available at the most economic price possible.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do not own the electricity grid, and have no vested interest in adding to it.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latin typeface="Franklin Gothic Book" panose="020B0503020102020204" pitchFamily="34" charset="0"/>
                <a:cs typeface="Arial" panose="020B0604020202020204" pitchFamily="34" charset="0"/>
              </a:rPr>
              <a:t>We only upgrade or add to the grid in response to government policy, or where it is an essential response to secure Ireland’s electricity supply.</a:t>
            </a:r>
          </a:p>
        </p:txBody>
      </p:sp>
    </p:spTree>
    <p:extLst>
      <p:ext uri="{BB962C8B-B14F-4D97-AF65-F5344CB8AC3E}">
        <p14:creationId xmlns:p14="http://schemas.microsoft.com/office/powerpoint/2010/main" val="18533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4C9814-8479-7C46-B96F-56735D1FD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627796" y="698888"/>
            <a:ext cx="11150222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How does the grid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4315C6-F1A9-3846-970E-90D396B8F327}"/>
              </a:ext>
            </a:extLst>
          </p:cNvPr>
          <p:cNvSpPr txBox="1"/>
          <p:nvPr/>
        </p:nvSpPr>
        <p:spPr>
          <a:xfrm>
            <a:off x="655092" y="4514237"/>
            <a:ext cx="2088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Generation companies create electricity and compete to supply it at the best price.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2E5416-D447-9E41-8CDB-64012519A44C}"/>
              </a:ext>
            </a:extLst>
          </p:cNvPr>
          <p:cNvSpPr txBox="1"/>
          <p:nvPr/>
        </p:nvSpPr>
        <p:spPr>
          <a:xfrm>
            <a:off x="3047174" y="4514237"/>
            <a:ext cx="27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EirGrid ensures there is enough electricity, then safely delivers this directly to large energy users and all around the grid.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BD0CCE-12AE-734D-B20C-551DF0FAC8DB}"/>
              </a:ext>
            </a:extLst>
          </p:cNvPr>
          <p:cNvSpPr txBox="1"/>
          <p:nvPr/>
        </p:nvSpPr>
        <p:spPr>
          <a:xfrm>
            <a:off x="6312712" y="4486942"/>
            <a:ext cx="1985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ESB Networks take electricity from the grid and send to everyone who needs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B76BE3-5769-4846-98B6-EAB37F94B311}"/>
              </a:ext>
            </a:extLst>
          </p:cNvPr>
          <p:cNvSpPr txBox="1"/>
          <p:nvPr/>
        </p:nvSpPr>
        <p:spPr>
          <a:xfrm>
            <a:off x="8800329" y="4514237"/>
            <a:ext cx="27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Consumers choose an electricity supplier, confident that they’ll have a reliable and secure supply – now and in future.</a:t>
            </a:r>
          </a:p>
        </p:txBody>
      </p:sp>
    </p:spTree>
    <p:extLst>
      <p:ext uri="{BB962C8B-B14F-4D97-AF65-F5344CB8AC3E}">
        <p14:creationId xmlns:p14="http://schemas.microsoft.com/office/powerpoint/2010/main" val="549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425ABC-7D65-754F-AA5A-321E2110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4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Why is electricity a solution to climate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BD0CCE-12AE-734D-B20C-551DF0FAC8DB}"/>
              </a:ext>
            </a:extLst>
          </p:cNvPr>
          <p:cNvSpPr txBox="1"/>
          <p:nvPr/>
        </p:nvSpPr>
        <p:spPr>
          <a:xfrm>
            <a:off x="655373" y="4435823"/>
            <a:ext cx="1736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Burning fossil fuels creates carbon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03D731-4117-3146-BAB8-EF95B512044C}"/>
              </a:ext>
            </a:extLst>
          </p:cNvPr>
          <p:cNvSpPr txBox="1"/>
          <p:nvPr/>
        </p:nvSpPr>
        <p:spPr>
          <a:xfrm>
            <a:off x="3514619" y="4435823"/>
            <a:ext cx="161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Carbon emissions create climate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906C57-5279-EC4B-8695-C94F29B3EBD1}"/>
              </a:ext>
            </a:extLst>
          </p:cNvPr>
          <p:cNvSpPr txBox="1"/>
          <p:nvPr/>
        </p:nvSpPr>
        <p:spPr>
          <a:xfrm>
            <a:off x="6258996" y="4435823"/>
            <a:ext cx="2788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Electricity can be generated from clean and renewable sources with no carbon emissions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8AF87E-7819-244C-AAA2-2B6BB6C711FA}"/>
              </a:ext>
            </a:extLst>
          </p:cNvPr>
          <p:cNvSpPr txBox="1"/>
          <p:nvPr/>
        </p:nvSpPr>
        <p:spPr>
          <a:xfrm>
            <a:off x="9675477" y="4435823"/>
            <a:ext cx="1985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Franklin Gothic Book" panose="020B0503020102020204" pitchFamily="34" charset="0"/>
                <a:cs typeface="Arial" panose="020B0604020202020204" pitchFamily="34" charset="0"/>
              </a:rPr>
              <a:t>Clean electricity from renewable sources will replace fossil fuels</a:t>
            </a:r>
          </a:p>
        </p:txBody>
      </p:sp>
    </p:spTree>
    <p:extLst>
      <p:ext uri="{BB962C8B-B14F-4D97-AF65-F5344CB8AC3E}">
        <p14:creationId xmlns:p14="http://schemas.microsoft.com/office/powerpoint/2010/main" val="22514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E22871-2E3A-204A-A711-8D107918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3471116"/>
            <a:ext cx="987075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  <a:spcAft>
                <a:spcPts val="800"/>
              </a:spcAft>
            </a:pPr>
            <a:r>
              <a:rPr lang="en-IE" sz="40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response, the Government has asked us to prepare the grid so at least 70% of Ireland’s electricity can come from renewable sources by 2030.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AEAC8D-556E-6741-B29F-87601078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86" y="5692296"/>
            <a:ext cx="2167006" cy="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Clean electricity drives the Climate Action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297E12-CF13-3646-A605-17FD7AF8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24" b="25190"/>
          <a:stretch/>
        </p:blipFill>
        <p:spPr>
          <a:xfrm>
            <a:off x="0" y="1690577"/>
            <a:ext cx="12192001" cy="37532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3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1C718B-39D5-3545-9FF4-33131416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196" y="167309"/>
            <a:ext cx="11525632" cy="14716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D25DC7-8D4E-5246-B75D-7E5B866F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</p:spTree>
    <p:extLst>
      <p:ext uri="{BB962C8B-B14F-4D97-AF65-F5344CB8AC3E}">
        <p14:creationId xmlns:p14="http://schemas.microsoft.com/office/powerpoint/2010/main" val="8247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">
        <p:fade/>
      </p:transition>
    </mc:Choice>
    <mc:Fallback xmlns="">
      <p:transition spd="med" advClick="0" advTm="1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1C718B-39D5-3545-9FF4-33131416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2196" y="-7983334"/>
            <a:ext cx="11525632" cy="14716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D25DC7-8D4E-5246-B75D-7E5B866F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710DE-ABAD-BF47-BF7F-C44B7331E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85" y="5692726"/>
            <a:ext cx="2162043" cy="77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8C505E-1910-454C-B312-2D91E5816019}"/>
              </a:ext>
            </a:extLst>
          </p:cNvPr>
          <p:cNvSpPr txBox="1"/>
          <p:nvPr/>
        </p:nvSpPr>
        <p:spPr>
          <a:xfrm>
            <a:off x="521470" y="698888"/>
            <a:ext cx="11801664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80"/>
              </a:lnSpc>
              <a:spcAft>
                <a:spcPts val="800"/>
              </a:spcAft>
            </a:pPr>
            <a:r>
              <a:rPr lang="en-IE" sz="4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Ireland’s electricity grid</a:t>
            </a:r>
          </a:p>
        </p:txBody>
      </p:sp>
    </p:spTree>
    <p:extLst>
      <p:ext uri="{BB962C8B-B14F-4D97-AF65-F5344CB8AC3E}">
        <p14:creationId xmlns:p14="http://schemas.microsoft.com/office/powerpoint/2010/main" val="732969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0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B34911826DA42B788095463DEA806" ma:contentTypeVersion="0" ma:contentTypeDescription="Create a new document." ma:contentTypeScope="" ma:versionID="3c5836d35ef6e2ea0f6da9e807082ad5">
  <xsd:schema xmlns:xsd="http://www.w3.org/2001/XMLSchema" xmlns:xs="http://www.w3.org/2001/XMLSchema" xmlns:p="http://schemas.microsoft.com/office/2006/metadata/properties" xmlns:ns2="3cada6dc-2705-46ed-bab2-0b2cd6d935ca" targetNamespace="http://schemas.microsoft.com/office/2006/metadata/properties" ma:root="true" ma:fieldsID="6de208f015554fea7fa89ca9fd1738f9" ns2:_="">
    <xsd:import namespace="3cada6dc-2705-46ed-bab2-0b2cd6d935ca"/>
    <xsd:element name="properties">
      <xsd:complexType>
        <xsd:sequence>
          <xsd:element name="documentManagement">
            <xsd:complexType>
              <xsd:all>
                <xsd:element ref="ns2:iab7cdb7554d4997ae876b11632fa575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da6dc-2705-46ed-bab2-0b2cd6d935ca" elementFormDefault="qualified">
    <xsd:import namespace="http://schemas.microsoft.com/office/2006/documentManagement/types"/>
    <xsd:import namespace="http://schemas.microsoft.com/office/infopath/2007/PartnerControls"/>
    <xsd:element name="iab7cdb7554d4997ae876b11632fa575" ma:index="8" nillable="true" ma:taxonomy="true" ma:internalName="iab7cdb7554d4997ae876b11632fa575" ma:taxonomyFieldName="File_x0020_Category" ma:displayName="File Category" ma:default="" ma:fieldId="{2ab7cdb7-554d-4997-ae87-6b11632fa575}" ma:taxonomyMulti="true" ma:sspId="bba0571d-0b8e-466e-908c-4c59ad63fd5c" ma:termSetId="d6e1f201-92b0-484d-8c3e-6dc5f6daf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9f166d9-cd70-4927-945b-d626157664d9}" ma:internalName="TaxCatchAll" ma:showField="CatchAllData" ma:web="486e38ce-fcad-4d74-902d-a71c97f12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9f166d9-cd70-4927-945b-d626157664d9}" ma:internalName="TaxCatchAllLabel" ma:readOnly="true" ma:showField="CatchAllDataLabel" ma:web="486e38ce-fcad-4d74-902d-a71c97f12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b7cdb7554d4997ae876b11632fa575 xmlns="3cada6dc-2705-46ed-bab2-0b2cd6d935ca">
      <Terms xmlns="http://schemas.microsoft.com/office/infopath/2007/PartnerControls"/>
    </iab7cdb7554d4997ae876b11632fa575>
    <TaxCatchAll xmlns="3cada6dc-2705-46ed-bab2-0b2cd6d935ca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F777B-4FC7-46CD-AE6F-145ABAE92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da6dc-2705-46ed-bab2-0b2cd6d93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0FF11E-D3C4-4C29-8D8F-0700B2B4EFA3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cada6dc-2705-46ed-bab2-0b2cd6d935c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22DF8D-23C8-43EA-9BF7-724F7CAB52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1083</Words>
  <Application>Microsoft Office PowerPoint</Application>
  <PresentationFormat>Custom</PresentationFormat>
  <Paragraphs>102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Donlon</dc:creator>
  <cp:lastModifiedBy>Moore, Jamie</cp:lastModifiedBy>
  <cp:revision>117</cp:revision>
  <dcterms:created xsi:type="dcterms:W3CDTF">2021-03-18T14:37:28Z</dcterms:created>
  <dcterms:modified xsi:type="dcterms:W3CDTF">2021-04-15T17:44:20Z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0x01010093BB34911826DA42B788095463DEA806</vt:lpwstr>
  </property>
  <property fmtid="{D5CDD505-2E9C-101B-9397-08002B2CF9AE}" pid="3" name="File Category">
    <vt:lpwstr/>
  </property>
</Properties>
</file>